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82" r:id="rId2"/>
    <p:sldId id="300" r:id="rId3"/>
    <p:sldId id="301" r:id="rId4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DFF"/>
          </a:solidFill>
        </a:fill>
      </a:tcStyle>
    </a:wholeTbl>
    <a:band2H>
      <a:tcTxStyle/>
      <a:tcStyle>
        <a:tcBdr/>
        <a:fill>
          <a:solidFill>
            <a:srgbClr val="E6E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BDF"/>
          </a:solidFill>
        </a:fill>
      </a:tcStyle>
    </a:wholeTbl>
    <a:band2H>
      <a:tcTxStyle/>
      <a:tcStyle>
        <a:tcBdr/>
        <a:fill>
          <a:solidFill>
            <a:srgbClr val="EBE7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3FB"/>
          </a:solidFill>
        </a:fill>
      </a:tcStyle>
    </a:wholeTbl>
    <a:band2H>
      <a:tcTxStyle/>
      <a:tcStyle>
        <a:tcBdr/>
        <a:fill>
          <a:solidFill>
            <a:srgbClr val="E7F2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7"/>
    <p:restoredTop sz="94710"/>
  </p:normalViewPr>
  <p:slideViewPr>
    <p:cSldViewPr snapToGrid="0">
      <p:cViewPr varScale="1">
        <p:scale>
          <a:sx n="185" d="100"/>
          <a:sy n="185" d="100"/>
        </p:scale>
        <p:origin x="1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7" name="Shape 5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00025" y="1371600"/>
            <a:ext cx="5670301" cy="1478100"/>
          </a:xfrm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0025" y="3080149"/>
            <a:ext cx="5612701" cy="1160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1pPr>
            <a:lvl2pPr marL="342900" indent="24765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2pPr>
            <a:lvl3pPr marL="342900" indent="7239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3pPr>
            <a:lvl4pPr marL="342900" indent="11811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4pPr>
            <a:lvl5pPr marL="342900" indent="16383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Google Shape;20;p3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-Single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ey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10;p15"/>
          <p:cNvSpPr/>
          <p:nvPr/>
        </p:nvSpPr>
        <p:spPr>
          <a:xfrm>
            <a:off x="-2" y="-2"/>
            <a:ext cx="9144001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16;p16"/>
          <p:cNvSpPr/>
          <p:nvPr/>
        </p:nvSpPr>
        <p:spPr>
          <a:xfrm>
            <a:off x="-2" y="-2"/>
            <a:ext cx="91440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n-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63" name="Google Shape;130;p18" descr="Google Shape;130;p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United St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73" name="Google Shape;137;p19" descr="Google Shape;137;p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2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83" name="Google Shape;145;p20" descr="Google Shape;145;p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769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rth American Un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93" name="Google Shape;152;p21" descr="Google Shape;152;p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03" name="Google Shape;159;p22" descr="Google Shape;159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uth Ame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13" name="Google Shape;166;p23" descr="Google Shape;166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600023" y="1877749"/>
            <a:ext cx="1891501" cy="1478101"/>
          </a:xfrm>
          <a:prstGeom prst="rect">
            <a:avLst/>
          </a:prstGeom>
        </p:spPr>
        <p:txBody>
          <a:bodyPr anchor="ctr"/>
          <a:lstStyle>
            <a:lvl1pPr>
              <a:defRPr sz="3300"/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86200" y="2125024"/>
            <a:ext cx="4600200" cy="893401"/>
          </a:xfrm>
          <a:prstGeom prst="rect">
            <a:avLst/>
          </a:prstGeom>
        </p:spPr>
        <p:txBody>
          <a:bodyPr anchor="ctr">
            <a:normAutofit/>
          </a:bodyPr>
          <a:lstStyle>
            <a:lvl1pPr indent="-361950">
              <a:buSzPts val="2100"/>
              <a:buFontTx/>
              <a:buAutoNum type="arabicPeriod"/>
              <a:defRPr sz="2100"/>
            </a:lvl1pPr>
            <a:lvl2pPr marL="1073150" indent="-476250">
              <a:buSzPts val="2100"/>
              <a:buFontTx/>
              <a:buAutoNum type="alphaLcPeriod"/>
              <a:defRPr sz="2100"/>
            </a:lvl2pPr>
            <a:lvl3pPr marL="1530350" indent="-476250">
              <a:buSzPts val="2100"/>
              <a:buFontTx/>
              <a:buAutoNum type="romanLcPeriod"/>
              <a:defRPr sz="2100"/>
            </a:lvl3pPr>
            <a:lvl4pPr marL="1987550" indent="-476250">
              <a:buSzPts val="2100"/>
              <a:buFontTx/>
              <a:buAutoNum type="arabicPeriod"/>
              <a:defRPr sz="2100"/>
            </a:lvl4pPr>
            <a:lvl5pPr marL="2444750" indent="-476250">
              <a:buSzPts val="2100"/>
              <a:buFontTx/>
              <a:buAutoNum type="alphaLcPeriod"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Google Shape;33;p5"/>
          <p:cNvSpPr/>
          <p:nvPr/>
        </p:nvSpPr>
        <p:spPr>
          <a:xfrm flipH="1">
            <a:off x="2743199" y="1088334"/>
            <a:ext cx="2" cy="2967000"/>
          </a:xfrm>
          <a:prstGeom prst="line">
            <a:avLst/>
          </a:prstGeom>
          <a:ln w="12700">
            <a:solidFill>
              <a:srgbClr val="E3E7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23" name="Google Shape;173;p24" descr="Google Shape;173;p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177;p25" descr="Google Shape;177;p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7850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3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43" name="Google Shape;187;p26" descr="Google Shape;187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5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n-U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191;p27" descr="Google Shape;191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3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United Stat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63" name="Google Shape;201;p28" descr="Google Shape;201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orld Map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73" name="Google Shape;208;p29" descr="Google Shape;208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rth American Un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83" name="Google Shape;215;p30" descr="Google Shape;215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AC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93" name="Google Shape;222;p31" descr="Google Shape;22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7850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uth Americ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03" name="Google Shape;229;p32" descr="Google Shape;229;p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ric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13" name="Google Shape;236;p33" descr="Google Shape;236;p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005839"/>
            <a:ext cx="7624800" cy="1687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Google Shape;40;p6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23" name="Google Shape;243;p34" descr="Google Shape;243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33" name="Google Shape;250;p35" descr="Google Shape;250;p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5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43" name="Google Shape;259;p36" descr="Google Shape;259;p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47192">
            <a:off x="5460339" y="800539"/>
            <a:ext cx="3516175" cy="3516176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261;p37"/>
          <p:cNvSpPr/>
          <p:nvPr/>
        </p:nvSpPr>
        <p:spPr>
          <a:xfrm>
            <a:off x="560070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89375" y="2698999"/>
            <a:ext cx="28923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47650">
              <a:buClrTx/>
              <a:buSzTx/>
              <a:buFontTx/>
              <a:buNone/>
              <a:defRPr sz="1200"/>
            </a:lvl2pPr>
            <a:lvl3pPr marL="342900" indent="723900">
              <a:buClrTx/>
              <a:buSzTx/>
              <a:buFontTx/>
              <a:buNone/>
              <a:defRPr sz="1200"/>
            </a:lvl3pPr>
            <a:lvl4pPr marL="342900" indent="1181100">
              <a:buClrTx/>
              <a:buSzTx/>
              <a:buFontTx/>
              <a:buNone/>
              <a:defRPr sz="1200"/>
            </a:lvl4pPr>
            <a:lvl5pPr marL="342900" indent="16383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3" name="Title Text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1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268;p38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47650">
              <a:buClrTx/>
              <a:buSzTx/>
              <a:buFontTx/>
              <a:buNone/>
              <a:defRPr sz="1200"/>
            </a:lvl2pPr>
            <a:lvl3pPr marL="342900" indent="723900">
              <a:buClrTx/>
              <a:buSzTx/>
              <a:buFontTx/>
              <a:buNone/>
              <a:defRPr sz="1200"/>
            </a:lvl3pPr>
            <a:lvl4pPr marL="342900" indent="1181100">
              <a:buClrTx/>
              <a:buSzTx/>
              <a:buFontTx/>
              <a:buNone/>
              <a:defRPr sz="1200"/>
            </a:lvl4pPr>
            <a:lvl5pPr marL="342900" indent="16383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07025" y="2698999"/>
            <a:ext cx="28746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2" name="Title Text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1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r Text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Grey Bar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304;p43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/>
            </a:lvl1pPr>
            <a:lvl2pPr marL="342900" indent="247650">
              <a:buClrTx/>
              <a:buSzTx/>
              <a:buFontTx/>
              <a:buNone/>
              <a:defRPr sz="1200" b="0"/>
            </a:lvl2pPr>
            <a:lvl3pPr marL="342900" indent="723900">
              <a:buClrTx/>
              <a:buSzTx/>
              <a:buFontTx/>
              <a:buNone/>
              <a:defRPr sz="1200" b="0"/>
            </a:lvl3pPr>
            <a:lvl4pPr marL="342900" indent="1181100">
              <a:buClrTx/>
              <a:buSzTx/>
              <a:buFontTx/>
              <a:buNone/>
              <a:defRPr sz="1200" b="0"/>
            </a:lvl4pPr>
            <a:lvl5pPr marL="342900" indent="1638300">
              <a:buClrTx/>
              <a:buSzTx/>
              <a:buFontTx/>
              <a:buNone/>
              <a:defRPr sz="1200" b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" y="1005850"/>
            <a:ext cx="28509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Google Shape;55;p8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Google Shape;57;p8"/>
          <p:cNvSpPr txBox="1">
            <a:spLocks noGrp="1"/>
          </p:cNvSpPr>
          <p:nvPr>
            <p:ph type="body" sz="quarter" idx="21"/>
          </p:nvPr>
        </p:nvSpPr>
        <p:spPr>
          <a:xfrm>
            <a:off x="3079677" y="1005850"/>
            <a:ext cx="28509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6" name="Google Shape;58;p8"/>
          <p:cNvSpPr txBox="1">
            <a:spLocks noGrp="1"/>
          </p:cNvSpPr>
          <p:nvPr>
            <p:ph type="body" sz="quarter" idx="22"/>
          </p:nvPr>
        </p:nvSpPr>
        <p:spPr>
          <a:xfrm>
            <a:off x="5930756" y="1005850"/>
            <a:ext cx="28509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r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317;p44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47650">
              <a:buClrTx/>
              <a:buSzTx/>
              <a:buFontTx/>
              <a:buNone/>
              <a:defRPr sz="1200"/>
            </a:lvl2pPr>
            <a:lvl3pPr marL="342900" indent="723900">
              <a:buClrTx/>
              <a:buSzTx/>
              <a:buFontTx/>
              <a:buNone/>
              <a:defRPr sz="1200"/>
            </a:lvl3pPr>
            <a:lvl4pPr marL="342900" indent="1181100">
              <a:buClrTx/>
              <a:buSzTx/>
              <a:buFontTx/>
              <a:buNone/>
              <a:defRPr sz="1200"/>
            </a:lvl4pPr>
            <a:lvl5pPr marL="342900" indent="16383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ck Bar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330;p45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/>
            </a:lvl1pPr>
            <a:lvl2pPr marL="342900" indent="247650">
              <a:buClrTx/>
              <a:buSzTx/>
              <a:buFontTx/>
              <a:buNone/>
              <a:defRPr sz="1200" b="0"/>
            </a:lvl2pPr>
            <a:lvl3pPr marL="342900" indent="723900">
              <a:buClrTx/>
              <a:buSzTx/>
              <a:buFontTx/>
              <a:buNone/>
              <a:defRPr sz="1200" b="0"/>
            </a:lvl3pPr>
            <a:lvl4pPr marL="342900" indent="1181100">
              <a:buClrTx/>
              <a:buSzTx/>
              <a:buFontTx/>
              <a:buNone/>
              <a:defRPr sz="1200" b="0"/>
            </a:lvl4pPr>
            <a:lvl5pPr marL="342900" indent="1638300">
              <a:buClrTx/>
              <a:buSzTx/>
              <a:buFontTx/>
              <a:buNone/>
              <a:defRPr sz="1200" b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13424" y="914400"/>
            <a:ext cx="3070201" cy="333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1pPr>
            <a:lvl2pPr marL="342900" indent="24765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2pPr>
            <a:lvl3pPr marL="342900" indent="7239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3pPr>
            <a:lvl4pPr marL="342900" indent="11811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4pPr>
            <a:lvl5pPr marL="342900" indent="16383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8" name="Google Shape;353;p46"/>
          <p:cNvSpPr/>
          <p:nvPr/>
        </p:nvSpPr>
        <p:spPr>
          <a:xfrm>
            <a:off x="240025" y="1020329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39" name="Google Shape;354;p46"/>
          <p:cNvSpPr/>
          <p:nvPr/>
        </p:nvSpPr>
        <p:spPr>
          <a:xfrm>
            <a:off x="240025" y="1965230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0" name="Google Shape;355;p46"/>
          <p:cNvSpPr/>
          <p:nvPr/>
        </p:nvSpPr>
        <p:spPr>
          <a:xfrm>
            <a:off x="240025" y="2872980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1" name="Google Shape;356;p46"/>
          <p:cNvSpPr/>
          <p:nvPr/>
        </p:nvSpPr>
        <p:spPr>
          <a:xfrm>
            <a:off x="240025" y="3771229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2" name="Google Shape;365;p46"/>
          <p:cNvSpPr/>
          <p:nvPr/>
        </p:nvSpPr>
        <p:spPr>
          <a:xfrm>
            <a:off x="4572000" y="1020329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3" name="Google Shape;366;p46"/>
          <p:cNvSpPr/>
          <p:nvPr/>
        </p:nvSpPr>
        <p:spPr>
          <a:xfrm>
            <a:off x="4572000" y="1965230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Google Shape;367;p46"/>
          <p:cNvSpPr/>
          <p:nvPr/>
        </p:nvSpPr>
        <p:spPr>
          <a:xfrm>
            <a:off x="4572000" y="2872980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Google Shape;368;p46"/>
          <p:cNvSpPr/>
          <p:nvPr/>
        </p:nvSpPr>
        <p:spPr>
          <a:xfrm>
            <a:off x="4572000" y="3771229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372;p47"/>
          <p:cNvSpPr/>
          <p:nvPr/>
        </p:nvSpPr>
        <p:spPr>
          <a:xfrm flipH="1">
            <a:off x="3453715" y="847989"/>
            <a:ext cx="1" cy="3443401"/>
          </a:xfrm>
          <a:prstGeom prst="line">
            <a:avLst/>
          </a:prstGeom>
          <a:ln w="12700">
            <a:solidFill>
              <a:srgbClr val="A5A5A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43812" y="1369180"/>
            <a:ext cx="4742702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1pPr>
            <a:lvl2pPr marL="342900" indent="24765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2pPr>
            <a:lvl3pPr marL="342900" indent="7239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3pPr>
            <a:lvl4pPr marL="342900" indent="11811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4pPr>
            <a:lvl5pPr marL="342900" indent="16383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386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03856" y="1249399"/>
            <a:ext cx="7536301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342900" indent="24765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342900" indent="7239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342900" indent="11811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342900" indent="16383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393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2D8FE2"/>
                </a:solidFill>
              </a:defRPr>
            </a:pPr>
            <a:endParaRPr/>
          </a:p>
        </p:txBody>
      </p:sp>
      <p:sp>
        <p:nvSpPr>
          <p:cNvPr id="4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03856" y="1249399"/>
            <a:ext cx="7536301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342900" indent="24765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342900" indent="7239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342900" indent="11811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342900" indent="16383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06;p52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0" name="Google Shape;409;p52"/>
          <p:cNvSpPr/>
          <p:nvPr/>
        </p:nvSpPr>
        <p:spPr>
          <a:xfrm>
            <a:off x="4579199" y="822638"/>
            <a:ext cx="3593101" cy="3602400"/>
          </a:xfrm>
          <a:prstGeom prst="rect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Text"/>
          <p:cNvSpPr txBox="1">
            <a:spLocks noGrp="1"/>
          </p:cNvSpPr>
          <p:nvPr>
            <p:ph type="title"/>
          </p:nvPr>
        </p:nvSpPr>
        <p:spPr>
          <a:xfrm>
            <a:off x="5909950" y="768100"/>
            <a:ext cx="2871901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09950" y="2698999"/>
            <a:ext cx="2871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0" name="Google Shape;416;p53"/>
          <p:cNvSpPr/>
          <p:nvPr/>
        </p:nvSpPr>
        <p:spPr>
          <a:xfrm>
            <a:off x="-1" y="0"/>
            <a:ext cx="5496602" cy="5143500"/>
          </a:xfrm>
          <a:prstGeom prst="rect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0" name="Google Shape;423;p54"/>
          <p:cNvSpPr/>
          <p:nvPr/>
        </p:nvSpPr>
        <p:spPr>
          <a:xfrm>
            <a:off x="3668531" y="0"/>
            <a:ext cx="5496601" cy="5143500"/>
          </a:xfrm>
          <a:prstGeom prst="rect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429;p56"/>
          <p:cNvSpPr/>
          <p:nvPr/>
        </p:nvSpPr>
        <p:spPr>
          <a:xfrm flipH="1">
            <a:off x="-129" y="-2"/>
            <a:ext cx="37557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" y="1001643"/>
            <a:ext cx="3469500" cy="1687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63;p9"/>
          <p:cNvSpPr txBox="1">
            <a:spLocks noGrp="1"/>
          </p:cNvSpPr>
          <p:nvPr>
            <p:ph type="body" sz="quarter" idx="21"/>
          </p:nvPr>
        </p:nvSpPr>
        <p:spPr>
          <a:xfrm>
            <a:off x="4412868" y="1001644"/>
            <a:ext cx="3469501" cy="168719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6" name="Google Shape;64;p9"/>
          <p:cNvSpPr txBox="1">
            <a:spLocks noGrp="1"/>
          </p:cNvSpPr>
          <p:nvPr>
            <p:ph type="body" sz="quarter" idx="22"/>
          </p:nvPr>
        </p:nvSpPr>
        <p:spPr>
          <a:xfrm>
            <a:off x="228599" y="3084975"/>
            <a:ext cx="34695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7" name="Google Shape;65;p9"/>
          <p:cNvSpPr txBox="1">
            <a:spLocks noGrp="1"/>
          </p:cNvSpPr>
          <p:nvPr>
            <p:ph type="body" sz="quarter" idx="23"/>
          </p:nvPr>
        </p:nvSpPr>
        <p:spPr>
          <a:xfrm>
            <a:off x="4412868" y="3084975"/>
            <a:ext cx="34695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79" name="Google Shape;67;p9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ey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434;p57"/>
          <p:cNvSpPr/>
          <p:nvPr/>
        </p:nvSpPr>
        <p:spPr>
          <a:xfrm flipH="1">
            <a:off x="-129" y="-2"/>
            <a:ext cx="3755700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439;p58"/>
          <p:cNvSpPr/>
          <p:nvPr/>
        </p:nvSpPr>
        <p:spPr>
          <a:xfrm flipH="1">
            <a:off x="-129" y="-2"/>
            <a:ext cx="3755700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444;p59"/>
          <p:cNvSpPr/>
          <p:nvPr/>
        </p:nvSpPr>
        <p:spPr>
          <a:xfrm flipH="1">
            <a:off x="3755699" y="0"/>
            <a:ext cx="5388302" cy="5143500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Lin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449;p60"/>
          <p:cNvSpPr/>
          <p:nvPr/>
        </p:nvSpPr>
        <p:spPr>
          <a:xfrm flipH="1">
            <a:off x="3755571" y="0"/>
            <a:ext cx="1" cy="5143501"/>
          </a:xfrm>
          <a:prstGeom prst="line">
            <a:avLst/>
          </a:prstGeom>
          <a:ln w="12700">
            <a:solidFill>
              <a:srgbClr val="7F8FA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8" name="Title Text"/>
          <p:cNvSpPr txBox="1">
            <a:spLocks noGrp="1"/>
          </p:cNvSpPr>
          <p:nvPr>
            <p:ph type="title"/>
          </p:nvPr>
        </p:nvSpPr>
        <p:spPr>
          <a:xfrm>
            <a:off x="320040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5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1pPr>
            <a:lvl2pPr marL="342900" indent="24765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2pPr>
            <a:lvl3pPr marL="342900" indent="7239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3pPr>
            <a:lvl4pPr marL="342900" indent="11811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4pPr>
            <a:lvl5pPr marL="342900" indent="16383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9" name="Google Shape;458;p61"/>
          <p:cNvSpPr/>
          <p:nvPr/>
        </p:nvSpPr>
        <p:spPr>
          <a:xfrm>
            <a:off x="6550" y="4861750"/>
            <a:ext cx="2889600" cy="2817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72;p10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3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Grey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80;p11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0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ck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88;p12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0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Whit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96;p13"/>
          <p:cNvSpPr/>
          <p:nvPr/>
        </p:nvSpPr>
        <p:spPr>
          <a:xfrm>
            <a:off x="3543301" y="-2"/>
            <a:ext cx="56007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0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92430" y="3209544"/>
            <a:ext cx="8169901" cy="120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75" tIns="34275" rIns="34275" bIns="3427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75" tIns="34275" rIns="34275" bIns="34275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3098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spAutoFit/>
          </a:bodyPr>
          <a:lstStyle>
            <a:lvl1pPr algn="r"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5" r:id="rId44"/>
    <p:sldLayoutId id="2147483696" r:id="rId45"/>
    <p:sldLayoutId id="2147483698" r:id="rId46"/>
    <p:sldLayoutId id="2147483699" r:id="rId47"/>
    <p:sldLayoutId id="2147483700" r:id="rId48"/>
    <p:sldLayoutId id="2147483702" r:id="rId49"/>
    <p:sldLayoutId id="2147483703" r:id="rId50"/>
    <p:sldLayoutId id="2147483704" r:id="rId51"/>
    <p:sldLayoutId id="2147483705" r:id="rId52"/>
    <p:sldLayoutId id="2147483706" r:id="rId53"/>
    <p:sldLayoutId id="2147483707" r:id="rId5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979169" marR="0" indent="-388619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1524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1981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24384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28956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33528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3810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4267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al78ACtGTc&amp;ab_channel=SequoiaCapita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4FD4-7780-F7BA-0B47-8E00850E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5" y="1977749"/>
            <a:ext cx="3423538" cy="1037299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Get off my lawn!</a:t>
            </a:r>
            <a:br>
              <a:rPr lang="en-US" sz="4000" dirty="0"/>
            </a:br>
            <a:r>
              <a:rPr lang="en-US" sz="2200" dirty="0"/>
              <a:t>AI is just pattern recognition.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8EF85-04C9-5B58-9F62-174A37745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196" y="0"/>
            <a:ext cx="51618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1862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F02E7-F1DD-8E1B-BFE6-19DE6F26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Realistically there is a lot of promise.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112902-1201-2D33-CB4D-5E30853A870E}"/>
              </a:ext>
            </a:extLst>
          </p:cNvPr>
          <p:cNvSpPr/>
          <p:nvPr/>
        </p:nvSpPr>
        <p:spPr>
          <a:xfrm>
            <a:off x="317157" y="4712410"/>
            <a:ext cx="8509686" cy="307775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next 24months will hav</a:t>
            </a:r>
            <a:r>
              <a:rPr lang="en-US" dirty="0">
                <a:solidFill>
                  <a:srgbClr val="FAFAFF"/>
                </a:solidFill>
              </a:rPr>
              <a:t>e “agentic” workflows, not bigger models.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0D300E-3ED0-8D18-F851-D5670B9390DD}"/>
              </a:ext>
            </a:extLst>
          </p:cNvPr>
          <p:cNvSpPr txBox="1"/>
          <p:nvPr/>
        </p:nvSpPr>
        <p:spPr>
          <a:xfrm>
            <a:off x="6227805" y="1598400"/>
            <a:ext cx="2599038" cy="2246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AFAFF"/>
                </a:solidFill>
              </a:rPr>
              <a:t>Agentic workflows take us beyond the simple question-and-answer exchanges that have defined our initial forays into AI. Instead, they involve a cyclical process where AI systems continually refine their outputs, learn from interactions, and contribute more effectively over 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CC7C7-38D3-47B8-4761-776698DDC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98" y="731160"/>
            <a:ext cx="3894268" cy="37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1650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2745-DCEC-3A4D-517E-F37E2C4A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 agent workflows are emerging.</a:t>
            </a:r>
          </a:p>
        </p:txBody>
      </p:sp>
      <p:pic>
        <p:nvPicPr>
          <p:cNvPr id="4100" name="Picture 4" descr="Multi AI Agent Workflow—The End Is Nigh For Devs | by Reflections &amp; Ideas -  Desmond Loh | Medium">
            <a:extLst>
              <a:ext uri="{FF2B5EF4-FFF2-40B4-BE49-F238E27FC236}">
                <a16:creationId xmlns:a16="http://schemas.microsoft.com/office/drawing/2014/main" id="{6452A54C-4C69-0CAB-1631-A8553D18F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665" y="1066718"/>
            <a:ext cx="5980669" cy="30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E70D64-1CB8-EF7A-032C-D03AFC5DA964}"/>
              </a:ext>
            </a:extLst>
          </p:cNvPr>
          <p:cNvSpPr txBox="1"/>
          <p:nvPr/>
        </p:nvSpPr>
        <p:spPr>
          <a:xfrm>
            <a:off x="164757" y="4744730"/>
            <a:ext cx="6487297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https://www.youtube.com/watch?v=sal78ACtGTc&amp;ab_channel=SequoiaCapital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1240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0A0A0C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3371</TotalTime>
  <Words>103</Words>
  <Application>Microsoft Macintosh PowerPoint</Application>
  <PresentationFormat>On-screen Show (16:9)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Helvetica</vt:lpstr>
      <vt:lpstr>Roboto</vt:lpstr>
      <vt:lpstr>Roboto Light</vt:lpstr>
      <vt:lpstr>DataRobot – Presentation Master Dark</vt:lpstr>
      <vt:lpstr>Get off my lawn! AI is just pattern recognition.</vt:lpstr>
      <vt:lpstr>Realistically there is a lot of promise.</vt:lpstr>
      <vt:lpstr>Problem solving agent workflows are emerging.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Ted Kwartler</cp:lastModifiedBy>
  <cp:revision>7</cp:revision>
  <dcterms:modified xsi:type="dcterms:W3CDTF">2024-05-03T02:02:20Z</dcterms:modified>
</cp:coreProperties>
</file>